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90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0080" y="548640"/>
            <a:ext cx="91440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141414"/>
                </a:solidFill>
              </a:defRPr>
            </a:pPr>
            <a:r>
              <a:t>Applied ML for Mobility &amp; Device Location</a:t>
            </a:r>
          </a:p>
          <a:p>
            <a:pPr lvl="1">
              <a:spcBef>
                <a:spcPts val="600"/>
              </a:spcBef>
              <a:defRPr sz="2000">
                <a:solidFill>
                  <a:srgbClr val="464646"/>
                </a:solidFill>
              </a:defRPr>
            </a:pPr>
            <a:r>
              <a:t>Signal Processing • Sensor Fusion • Real-Time Inference</a:t>
            </a:r>
          </a:p>
        </p:txBody>
      </p:sp>
      <p:pic>
        <p:nvPicPr>
          <p:cNvPr id="3" name="Picture 2" descr="complex-systems.png"/>
          <p:cNvPicPr>
            <a:picLocks noChangeAspect="1"/>
          </p:cNvPicPr>
          <p:nvPr/>
        </p:nvPicPr>
        <p:blipFill>
          <a:blip r:embed="rId2"/>
          <a:srcRect l="4549" t="23834" r="6876" b="14562"/>
          <a:stretch>
            <a:fillRect/>
          </a:stretch>
        </p:blipFill>
        <p:spPr>
          <a:xfrm>
            <a:off x="1765300" y="2336800"/>
            <a:ext cx="8902700" cy="3492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1303000" cy="1143000"/>
          </a:xfrm>
        </p:spPr>
        <p:txBody>
          <a:bodyPr>
            <a:normAutofit fontScale="90000"/>
          </a:bodyPr>
          <a:lstStyle/>
          <a:p>
            <a:r>
              <a:rPr dirty="0"/>
              <a:t>System Identification for Mobility &amp; Physical Signals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10789920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b="1"/>
            </a:pPr>
            <a:r>
              <a:rPr dirty="0"/>
              <a:t>Principle: Understand the physics and signal behavior before modeling — frequency content, dynamics, noise.</a:t>
            </a:r>
          </a:p>
          <a:p>
            <a:pPr>
              <a:defRPr sz="1600" b="1"/>
            </a:pPr>
            <a:r>
              <a:rPr dirty="0"/>
              <a:t>Where I applied it:</a:t>
            </a:r>
          </a:p>
          <a:p>
            <a:pPr lvl="1">
              <a:defRPr sz="1600"/>
            </a:pPr>
            <a:r>
              <a:rPr lang="en-US" dirty="0"/>
              <a:t>• Chalmers —device modeling &amp; fitting to large datasets</a:t>
            </a:r>
          </a:p>
          <a:p>
            <a:pPr lvl="1">
              <a:defRPr sz="1600"/>
            </a:pPr>
            <a:r>
              <a:rPr dirty="0"/>
              <a:t>• Volvo — FFT-based comfort signatures from acceleration data</a:t>
            </a:r>
          </a:p>
          <a:p>
            <a:pPr>
              <a:defRPr sz="1600" b="1"/>
            </a:pPr>
            <a:r>
              <a:rPr dirty="0"/>
              <a:t>Impact:</a:t>
            </a:r>
          </a:p>
          <a:p>
            <a:pPr lvl="1">
              <a:defRPr sz="1600"/>
            </a:pPr>
            <a:r>
              <a:rPr dirty="0"/>
              <a:t>• </a:t>
            </a:r>
            <a:r>
              <a:rPr lang="sv-SE" dirty="0"/>
              <a:t>Well cited publications within manufacturing, modelling, benchmarking and subjective quality</a:t>
            </a:r>
          </a:p>
          <a:p>
            <a:pPr lvl="1">
              <a:defRPr sz="1600"/>
            </a:pPr>
            <a:r>
              <a:rPr lang="en-US" dirty="0"/>
              <a:t>• Comfort inference as accurate as expert drivers</a:t>
            </a:r>
            <a:endParaRPr dirty="0"/>
          </a:p>
          <a:p>
            <a:pPr lvl="1">
              <a:defRPr sz="1600"/>
            </a:pPr>
            <a:r>
              <a:rPr dirty="0"/>
              <a:t>• Enabled automated gearbox tuning &amp; HIL deployment</a:t>
            </a:r>
            <a:endParaRPr lang="sv-SE" dirty="0"/>
          </a:p>
        </p:txBody>
      </p:sp>
      <p:pic>
        <p:nvPicPr>
          <p:cNvPr id="4" name="Picture 3" descr="system-identification.png"/>
          <p:cNvPicPr>
            <a:picLocks noChangeAspect="1"/>
          </p:cNvPicPr>
          <p:nvPr/>
        </p:nvPicPr>
        <p:blipFill>
          <a:blip r:embed="rId2"/>
          <a:srcRect t="14445"/>
          <a:stretch>
            <a:fillRect/>
          </a:stretch>
        </p:blipFill>
        <p:spPr>
          <a:xfrm>
            <a:off x="3136900" y="3705540"/>
            <a:ext cx="5527040" cy="31524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1214100" cy="1143000"/>
          </a:xfrm>
        </p:spPr>
        <p:txBody>
          <a:bodyPr/>
          <a:lstStyle/>
          <a:p>
            <a:r>
              <a:rPr dirty="0"/>
              <a:t>Kalman-Style Fusion &amp; Confidence Tracking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5760720" cy="4389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 sz="1800" b="1"/>
            </a:pPr>
            <a:r>
              <a:t>Principle: Predict → measure → correct + track uncertainty. Confidence is a first-class output.</a:t>
            </a:r>
          </a:p>
          <a:p>
            <a:pPr>
              <a:defRPr sz="1600" b="1"/>
            </a:pPr>
            <a:r>
              <a:t>Where I applied it:</a:t>
            </a:r>
          </a:p>
          <a:p>
            <a:pPr lvl="1">
              <a:defRPr sz="1600"/>
            </a:pPr>
            <a:r>
              <a:t>• Volvo — uncertainty-triggered retraining in real-time vehicle tests</a:t>
            </a:r>
          </a:p>
          <a:p>
            <a:pPr lvl="1">
              <a:defRPr sz="1600"/>
            </a:pPr>
            <a:r>
              <a:t>• Dialysis monitor (soft-sensor) — feed-forward thermal model corrected by temperature anchors</a:t>
            </a:r>
          </a:p>
          <a:p>
            <a:pPr>
              <a:defRPr sz="1600" b="1"/>
            </a:pPr>
            <a:r>
              <a:t>Impact:</a:t>
            </a:r>
          </a:p>
          <a:p>
            <a:pPr lvl="1">
              <a:defRPr sz="1600"/>
            </a:pPr>
            <a:r>
              <a:t>• Stable real-time inference in noisy environments</a:t>
            </a:r>
          </a:p>
          <a:p>
            <a:pPr lvl="1">
              <a:defRPr sz="1600"/>
            </a:pPr>
            <a:r>
              <a:t>• Replaced costly hardware with inference + sensors (analogy: inertial + GPS fusion)</a:t>
            </a:r>
          </a:p>
        </p:txBody>
      </p:sp>
      <p:pic>
        <p:nvPicPr>
          <p:cNvPr id="4" name="Picture 3" descr="sensor-fusion.png"/>
          <p:cNvPicPr>
            <a:picLocks noChangeAspect="1"/>
          </p:cNvPicPr>
          <p:nvPr/>
        </p:nvPicPr>
        <p:blipFill>
          <a:blip r:embed="rId2"/>
          <a:srcRect t="14512"/>
          <a:stretch>
            <a:fillRect/>
          </a:stretch>
        </p:blipFill>
        <p:spPr>
          <a:xfrm>
            <a:off x="2486025" y="3429000"/>
            <a:ext cx="6016625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1264900" cy="1143000"/>
          </a:xfrm>
        </p:spPr>
        <p:txBody>
          <a:bodyPr>
            <a:normAutofit fontScale="90000"/>
          </a:bodyPr>
          <a:lstStyle/>
          <a:p>
            <a:r>
              <a:rPr dirty="0"/>
              <a:t>Motion Detection, Tracking &amp; Mode Classification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1087882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b="1"/>
            </a:pPr>
            <a:r>
              <a:rPr dirty="0"/>
              <a:t>Principle: Sliding </a:t>
            </a:r>
            <a:r>
              <a:rPr lang="sv-SE" dirty="0"/>
              <a:t>clusterings</a:t>
            </a:r>
            <a:r>
              <a:rPr dirty="0"/>
              <a:t> → features → event detection → online adaptation.</a:t>
            </a:r>
          </a:p>
          <a:p>
            <a:pPr>
              <a:defRPr sz="1600" b="1"/>
            </a:pPr>
            <a:r>
              <a:rPr dirty="0"/>
              <a:t>Where I applied it:</a:t>
            </a:r>
          </a:p>
          <a:p>
            <a:pPr lvl="1">
              <a:defRPr sz="1600"/>
            </a:pPr>
            <a:r>
              <a:rPr dirty="0"/>
              <a:t>• Volvo — </a:t>
            </a:r>
            <a:r>
              <a:rPr lang="sv-SE" dirty="0"/>
              <a:t>re-classification in real-time</a:t>
            </a:r>
            <a:endParaRPr dirty="0"/>
          </a:p>
          <a:p>
            <a:pPr lvl="1">
              <a:defRPr sz="1600"/>
            </a:pPr>
            <a:r>
              <a:rPr dirty="0"/>
              <a:t>• </a:t>
            </a:r>
            <a:r>
              <a:rPr dirty="0" err="1"/>
              <a:t>SiB</a:t>
            </a:r>
            <a:r>
              <a:rPr dirty="0"/>
              <a:t> Solutions — </a:t>
            </a:r>
            <a:r>
              <a:rPr lang="sv-SE" dirty="0"/>
              <a:t>focus training on high impact hardships</a:t>
            </a:r>
            <a:endParaRPr dirty="0"/>
          </a:p>
          <a:p>
            <a:pPr>
              <a:defRPr sz="1600" b="1"/>
            </a:pPr>
            <a:r>
              <a:rPr dirty="0"/>
              <a:t>Impact:</a:t>
            </a:r>
          </a:p>
          <a:p>
            <a:pPr lvl="1">
              <a:defRPr sz="1600"/>
            </a:pPr>
            <a:r>
              <a:rPr dirty="0"/>
              <a:t>• Continuously improving comfort model via driver feedback</a:t>
            </a:r>
          </a:p>
          <a:p>
            <a:pPr lvl="1">
              <a:defRPr sz="1600"/>
            </a:pPr>
            <a:r>
              <a:rPr dirty="0"/>
              <a:t>• Lifted worst-case classification from ~34% to ~74% in a production product</a:t>
            </a:r>
          </a:p>
        </p:txBody>
      </p:sp>
      <p:pic>
        <p:nvPicPr>
          <p:cNvPr id="4" name="Picture 3" descr="tracking.png"/>
          <p:cNvPicPr>
            <a:picLocks noChangeAspect="1"/>
          </p:cNvPicPr>
          <p:nvPr/>
        </p:nvPicPr>
        <p:blipFill>
          <a:blip r:embed="rId2"/>
          <a:srcRect t="12304" b="27279"/>
          <a:stretch>
            <a:fillRect/>
          </a:stretch>
        </p:blipFill>
        <p:spPr>
          <a:xfrm>
            <a:off x="1844186" y="3471357"/>
            <a:ext cx="7726358" cy="31120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1290300" cy="1143000"/>
          </a:xfrm>
        </p:spPr>
        <p:txBody>
          <a:bodyPr>
            <a:normAutofit fontScale="90000"/>
          </a:bodyPr>
          <a:lstStyle/>
          <a:p>
            <a:r>
              <a:rPr dirty="0"/>
              <a:t>Regime Clustering &amp; Operating Mode Segmentation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10722551" cy="192360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 sz="1800" b="1"/>
            </a:pPr>
            <a:r>
              <a:rPr dirty="0"/>
              <a:t>Principle: Systems operate in modes — detect regimes and specialize models instead of forcing one global one.</a:t>
            </a:r>
          </a:p>
          <a:p>
            <a:pPr>
              <a:defRPr sz="1600" b="1"/>
            </a:pPr>
            <a:r>
              <a:rPr dirty="0"/>
              <a:t>Where I applied it:</a:t>
            </a:r>
          </a:p>
          <a:p>
            <a:pPr lvl="1">
              <a:defRPr sz="1600"/>
            </a:pPr>
            <a:r>
              <a:rPr dirty="0"/>
              <a:t>• </a:t>
            </a:r>
            <a:r>
              <a:rPr dirty="0" err="1"/>
              <a:t>SiB</a:t>
            </a:r>
            <a:r>
              <a:rPr dirty="0"/>
              <a:t> Solutions — separate hard vs easy object-cases, targeted training</a:t>
            </a:r>
          </a:p>
          <a:p>
            <a:pPr lvl="1">
              <a:defRPr sz="1600"/>
            </a:pPr>
            <a:r>
              <a:rPr dirty="0"/>
              <a:t>• Ericsson — mode-segmented </a:t>
            </a:r>
            <a:r>
              <a:rPr lang="sv-SE" dirty="0"/>
              <a:t>ad-hoc networking</a:t>
            </a:r>
            <a:r>
              <a:rPr dirty="0"/>
              <a:t> power </a:t>
            </a:r>
            <a:r>
              <a:rPr lang="sv-SE" dirty="0"/>
              <a:t>consumtion </a:t>
            </a:r>
            <a:r>
              <a:rPr dirty="0"/>
              <a:t>analysis</a:t>
            </a:r>
          </a:p>
          <a:p>
            <a:pPr>
              <a:defRPr sz="1600" b="1"/>
            </a:pPr>
            <a:r>
              <a:rPr dirty="0"/>
              <a:t>Impact:</a:t>
            </a:r>
          </a:p>
          <a:p>
            <a:pPr lvl="1">
              <a:defRPr sz="1600"/>
            </a:pPr>
            <a:r>
              <a:rPr dirty="0"/>
              <a:t>• Robust ML under distribution shifts</a:t>
            </a:r>
          </a:p>
          <a:p>
            <a:pPr lvl="1">
              <a:defRPr sz="1600"/>
            </a:pPr>
            <a:r>
              <a:rPr dirty="0"/>
              <a:t>• </a:t>
            </a:r>
            <a:r>
              <a:rPr lang="sv-SE" dirty="0"/>
              <a:t>Much more confident product marketing and safer operations planning during market shift</a:t>
            </a:r>
            <a:endParaRPr dirty="0"/>
          </a:p>
        </p:txBody>
      </p:sp>
      <p:pic>
        <p:nvPicPr>
          <p:cNvPr id="4" name="Picture 3" descr="transitioning.png"/>
          <p:cNvPicPr>
            <a:picLocks noChangeAspect="1"/>
          </p:cNvPicPr>
          <p:nvPr/>
        </p:nvPicPr>
        <p:blipFill>
          <a:blip r:embed="rId2"/>
          <a:srcRect t="14445" b="6736"/>
          <a:stretch>
            <a:fillRect/>
          </a:stretch>
        </p:blipFill>
        <p:spPr>
          <a:xfrm>
            <a:off x="4267200" y="3657600"/>
            <a:ext cx="3657600" cy="28829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1163300" cy="1143000"/>
          </a:xfrm>
        </p:spPr>
        <p:txBody>
          <a:bodyPr>
            <a:normAutofit/>
          </a:bodyPr>
          <a:lstStyle/>
          <a:p>
            <a:r>
              <a:rPr dirty="0"/>
              <a:t>Hybrid GNSS + IMU + Opportunistic Anchor</a:t>
            </a:r>
            <a:r>
              <a:rPr lang="sv-SE" dirty="0"/>
              <a:t>s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40080" y="1463040"/>
            <a:ext cx="5760720" cy="4389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 sz="1800" b="1"/>
            </a:pPr>
            <a:r>
              <a:rPr dirty="0"/>
              <a:t>Principle: Dead-reckon when needed, reset drift when anchors appear — fuse model + measurements.</a:t>
            </a:r>
          </a:p>
          <a:p>
            <a:pPr>
              <a:defRPr sz="1600" b="1"/>
            </a:pPr>
            <a:r>
              <a:rPr dirty="0"/>
              <a:t>Where I applied it:</a:t>
            </a:r>
          </a:p>
          <a:p>
            <a:pPr lvl="1">
              <a:defRPr sz="1600"/>
            </a:pPr>
            <a:r>
              <a:rPr dirty="0"/>
              <a:t>• Dialysis soft-sensor — thermodynamic observer + PT100 sensors as anchors</a:t>
            </a:r>
          </a:p>
          <a:p>
            <a:pPr lvl="1">
              <a:defRPr sz="1600"/>
            </a:pPr>
            <a:r>
              <a:rPr dirty="0"/>
              <a:t>• Volvo feed-forward control — prediction loop corrected by real-time feedback</a:t>
            </a:r>
          </a:p>
          <a:p>
            <a:pPr>
              <a:defRPr sz="1600" b="1"/>
            </a:pPr>
            <a:r>
              <a:rPr dirty="0"/>
              <a:t>Impact:</a:t>
            </a:r>
          </a:p>
          <a:p>
            <a:pPr lvl="1">
              <a:defRPr sz="1600"/>
            </a:pPr>
            <a:r>
              <a:rPr dirty="0"/>
              <a:t>• Replaced complex hardware with model-driven estimation</a:t>
            </a:r>
          </a:p>
          <a:p>
            <a:pPr lvl="1">
              <a:defRPr sz="1600"/>
            </a:pPr>
            <a:r>
              <a:rPr dirty="0"/>
              <a:t>• Low-latency stability on physical systems with drift correction</a:t>
            </a:r>
          </a:p>
        </p:txBody>
      </p:sp>
      <p:pic>
        <p:nvPicPr>
          <p:cNvPr id="4" name="Picture 3" descr="motion-categori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857" y="3429000"/>
            <a:ext cx="4731543" cy="31543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379</Words>
  <Application>Microsoft Office PowerPoint</Application>
  <PresentationFormat>Widescreen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PowerPoint Presentation</vt:lpstr>
      <vt:lpstr>System Identification for Mobility &amp; Physical Signals</vt:lpstr>
      <vt:lpstr>Kalman-Style Fusion &amp; Confidence Tracking</vt:lpstr>
      <vt:lpstr>Motion Detection, Tracking &amp; Mode Classification</vt:lpstr>
      <vt:lpstr>Regime Clustering &amp; Operating Mode Segmentation</vt:lpstr>
      <vt:lpstr>Hybrid GNSS + IMU + Opportunistic Anchors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Joakim Pettersson</cp:lastModifiedBy>
  <cp:revision>2</cp:revision>
  <dcterms:created xsi:type="dcterms:W3CDTF">2013-01-27T09:14:16Z</dcterms:created>
  <dcterms:modified xsi:type="dcterms:W3CDTF">2025-11-05T12:53:03Z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c387bd2-4550-4b88-bb36-4249f3161f85_Enabled">
    <vt:lpwstr>true</vt:lpwstr>
  </property>
  <property fmtid="{D5CDD505-2E9C-101B-9397-08002B2CF9AE}" pid="3" name="MSIP_Label_fc387bd2-4550-4b88-bb36-4249f3161f85_SetDate">
    <vt:lpwstr>2025-11-05T12:53:03Z</vt:lpwstr>
  </property>
  <property fmtid="{D5CDD505-2E9C-101B-9397-08002B2CF9AE}" pid="4" name="MSIP_Label_fc387bd2-4550-4b88-bb36-4249f3161f85_Method">
    <vt:lpwstr>Standard</vt:lpwstr>
  </property>
  <property fmtid="{D5CDD505-2E9C-101B-9397-08002B2CF9AE}" pid="5" name="MSIP_Label_fc387bd2-4550-4b88-bb36-4249f3161f85_Name">
    <vt:lpwstr>Internal</vt:lpwstr>
  </property>
  <property fmtid="{D5CDD505-2E9C-101B-9397-08002B2CF9AE}" pid="6" name="MSIP_Label_fc387bd2-4550-4b88-bb36-4249f3161f85_SiteId">
    <vt:lpwstr>ac8fadb0-dc67-40b0-9dc5-42d2de666556</vt:lpwstr>
  </property>
  <property fmtid="{D5CDD505-2E9C-101B-9397-08002B2CF9AE}" pid="7" name="MSIP_Label_fc387bd2-4550-4b88-bb36-4249f3161f85_ActionId">
    <vt:lpwstr>3d9ab4ff-8f1f-4343-9929-66bc2a98a1f6</vt:lpwstr>
  </property>
  <property fmtid="{D5CDD505-2E9C-101B-9397-08002B2CF9AE}" pid="8" name="MSIP_Label_fc387bd2-4550-4b88-bb36-4249f3161f85_ContentBits">
    <vt:lpwstr>0</vt:lpwstr>
  </property>
  <property fmtid="{D5CDD505-2E9C-101B-9397-08002B2CF9AE}" pid="9" name="MSIP_Label_fc387bd2-4550-4b88-bb36-4249f3161f85_Tag">
    <vt:lpwstr>10, 3, 0, 1</vt:lpwstr>
  </property>
</Properties>
</file>

<file path=docProps/thumbnail.jpeg>
</file>